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8" r:id="rId3"/>
    <p:sldId id="267" r:id="rId4"/>
    <p:sldId id="269" r:id="rId5"/>
    <p:sldId id="268" r:id="rId6"/>
    <p:sldId id="270"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97EC0B-8DEC-4F69-A349-7B76C15459F0}"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DBC3B-9789-4817-A497-C67A29BE5F12}" type="slidenum">
              <a:rPr lang="en-US" smtClean="0"/>
              <a:t>‹#›</a:t>
            </a:fld>
            <a:endParaRPr lang="en-US"/>
          </a:p>
        </p:txBody>
      </p:sp>
    </p:spTree>
    <p:extLst>
      <p:ext uri="{BB962C8B-B14F-4D97-AF65-F5344CB8AC3E}">
        <p14:creationId xmlns:p14="http://schemas.microsoft.com/office/powerpoint/2010/main" val="143627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9/17/2020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9/17/2020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9/17/2020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9/17/2020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9/17/2020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9/17/2020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9/17/2020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815628"/>
            <a:ext cx="9448800" cy="1618133"/>
          </a:xfrm>
        </p:spPr>
        <p:txBody>
          <a:bodyPr>
            <a:normAutofit/>
          </a:bodyPr>
          <a:lstStyle/>
          <a:p>
            <a:r>
              <a:rPr lang="en-US" dirty="0"/>
              <a:t> </a:t>
            </a:r>
            <a:r>
              <a:rPr lang="en-US" sz="4400" dirty="0"/>
              <a:t>Bamboo MADE IN AMERICA</a:t>
            </a:r>
          </a:p>
        </p:txBody>
      </p:sp>
      <p:sp>
        <p:nvSpPr>
          <p:cNvPr id="3" name="Subtitle 2"/>
          <p:cNvSpPr>
            <a:spLocks noGrp="1"/>
          </p:cNvSpPr>
          <p:nvPr>
            <p:ph type="subTitle" idx="1"/>
          </p:nvPr>
        </p:nvSpPr>
        <p:spPr>
          <a:xfrm>
            <a:off x="1371600" y="3218276"/>
            <a:ext cx="9448800" cy="1930773"/>
          </a:xfrm>
        </p:spPr>
        <p:txBody>
          <a:bodyPr vert="horz" lIns="91440" tIns="45720" rIns="91440" bIns="45720" rtlCol="0" anchor="t">
            <a:normAutofit/>
          </a:bodyPr>
          <a:lstStyle/>
          <a:p>
            <a:r>
              <a:rPr lang="en-US" dirty="0"/>
              <a:t>        The amazing grass plant with more than 1000 commercial uses.</a:t>
            </a:r>
          </a:p>
          <a:p>
            <a:r>
              <a:rPr lang="en-US" sz="1600" dirty="0">
                <a:effectLst/>
                <a:latin typeface="Calibri Light" panose="020F0302020204030204" pitchFamily="34" charset="0"/>
                <a:ea typeface="Calibri" panose="020F0502020204030204" pitchFamily="34" charset="0"/>
              </a:rPr>
              <a:t>Maslow’s hierarchy of needs says it all…  we need air, water, shelter and food and bamboo checks all the boxes. With the health of the planet, the air we breathe, the food we eat with depleted vitamins and minerals from decades of destroying the soil with pesticides and the </a:t>
            </a:r>
            <a:r>
              <a:rPr lang="en-US" sz="1600" dirty="0">
                <a:latin typeface="Calibri Light" panose="020F0302020204030204" pitchFamily="34" charset="0"/>
                <a:ea typeface="Calibri" panose="020F0502020204030204" pitchFamily="34" charset="0"/>
              </a:rPr>
              <a:t>rising cost of living and building materials. </a:t>
            </a:r>
            <a:endParaRPr lang="en-US" sz="1600" dirty="0"/>
          </a:p>
          <a:p>
            <a:endParaRPr lang="en-US" dirty="0"/>
          </a:p>
        </p:txBody>
      </p:sp>
    </p:spTree>
    <p:extLst>
      <p:ext uri="{BB962C8B-B14F-4D97-AF65-F5344CB8AC3E}">
        <p14:creationId xmlns:p14="http://schemas.microsoft.com/office/powerpoint/2010/main" val="3402371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C8659-2718-4193-ABC1-CE69B3F79524}"/>
              </a:ext>
            </a:extLst>
          </p:cNvPr>
          <p:cNvSpPr>
            <a:spLocks noGrp="1"/>
          </p:cNvSpPr>
          <p:nvPr>
            <p:ph type="title"/>
          </p:nvPr>
        </p:nvSpPr>
        <p:spPr>
          <a:xfrm>
            <a:off x="1512711" y="1018372"/>
            <a:ext cx="6315193" cy="963770"/>
          </a:xfrm>
        </p:spPr>
        <p:txBody>
          <a:bodyPr>
            <a:normAutofit/>
          </a:bodyPr>
          <a:lstStyle/>
          <a:p>
            <a:r>
              <a:rPr lang="en-US" dirty="0"/>
              <a:t>Table of contents </a:t>
            </a:r>
          </a:p>
        </p:txBody>
      </p:sp>
      <p:sp>
        <p:nvSpPr>
          <p:cNvPr id="3" name="TextBox 2">
            <a:extLst>
              <a:ext uri="{FF2B5EF4-FFF2-40B4-BE49-F238E27FC236}">
                <a16:creationId xmlns:a16="http://schemas.microsoft.com/office/drawing/2014/main" id="{8FB58F6C-7C3B-4E24-A0E7-8ECEF265843C}"/>
              </a:ext>
            </a:extLst>
          </p:cNvPr>
          <p:cNvSpPr txBox="1"/>
          <p:nvPr/>
        </p:nvSpPr>
        <p:spPr>
          <a:xfrm>
            <a:off x="477112" y="1949214"/>
            <a:ext cx="8806118" cy="28931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t>    </a:t>
            </a:r>
            <a:r>
              <a:rPr lang="en-US" sz="1400" b="1" dirty="0">
                <a:ea typeface="+mn-lt"/>
                <a:cs typeface="+mn-lt"/>
              </a:rPr>
              <a:t>      </a:t>
            </a:r>
            <a:endParaRPr lang="en-US" sz="1400" dirty="0">
              <a:ea typeface="+mn-lt"/>
              <a:cs typeface="+mn-lt"/>
            </a:endParaRPr>
          </a:p>
          <a:p>
            <a:pPr marL="285750" indent="-285750">
              <a:buFont typeface="Arial"/>
              <a:buChar char="•"/>
            </a:pPr>
            <a:r>
              <a:rPr lang="en-US" sz="1400" b="1" dirty="0">
                <a:ea typeface="+mn-lt"/>
                <a:cs typeface="+mn-lt"/>
              </a:rPr>
              <a:t> </a:t>
            </a:r>
            <a:r>
              <a:rPr lang="en-US" sz="1400" dirty="0">
                <a:ea typeface="+mn-lt"/>
                <a:cs typeface="+mn-lt"/>
              </a:rPr>
              <a:t>Business Summary</a:t>
            </a:r>
          </a:p>
          <a:p>
            <a:pPr marL="285750" indent="-285750">
              <a:buFont typeface="Arial"/>
              <a:buChar char="•"/>
            </a:pPr>
            <a:endParaRPr lang="en-US" sz="1400" dirty="0">
              <a:ea typeface="+mn-lt"/>
              <a:cs typeface="+mn-lt"/>
            </a:endParaRPr>
          </a:p>
          <a:p>
            <a:pPr marL="285750" indent="-285750">
              <a:buFont typeface="Arial"/>
              <a:buChar char="•"/>
            </a:pPr>
            <a:r>
              <a:rPr lang="en-US" sz="1400" dirty="0">
                <a:ea typeface="+mn-lt"/>
                <a:cs typeface="+mn-lt"/>
              </a:rPr>
              <a:t>Economic Impact Analysis</a:t>
            </a:r>
          </a:p>
          <a:p>
            <a:pPr marL="285750" indent="-285750">
              <a:buFont typeface="Arial"/>
              <a:buChar char="•"/>
            </a:pPr>
            <a:endParaRPr lang="en-US" sz="1400" dirty="0">
              <a:ea typeface="+mn-lt"/>
              <a:cs typeface="+mn-lt"/>
            </a:endParaRPr>
          </a:p>
          <a:p>
            <a:pPr marL="285750" indent="-285750">
              <a:buFont typeface="Arial"/>
              <a:buChar char="•"/>
            </a:pPr>
            <a:r>
              <a:rPr lang="en-US" sz="1400" dirty="0">
                <a:ea typeface="+mn-lt"/>
                <a:cs typeface="+mn-lt"/>
              </a:rPr>
              <a:t>Overview of Bamboo industry and world market outlook </a:t>
            </a:r>
          </a:p>
          <a:p>
            <a:pPr marL="285750" indent="-285750">
              <a:buFont typeface="Arial"/>
              <a:buChar char="•"/>
            </a:pPr>
            <a:endParaRPr lang="en-US" sz="1400" dirty="0">
              <a:ea typeface="+mn-lt"/>
              <a:cs typeface="+mn-lt"/>
            </a:endParaRPr>
          </a:p>
          <a:p>
            <a:pPr marL="285750" indent="-285750">
              <a:buFont typeface="Arial"/>
              <a:buChar char="•"/>
            </a:pPr>
            <a:r>
              <a:rPr lang="en-US" sz="1400" b="0" u="none" kern="1200" dirty="0">
                <a:effectLst/>
              </a:rPr>
              <a:t>Our Target Market for Edible bamboo shoots</a:t>
            </a:r>
          </a:p>
          <a:p>
            <a:endParaRPr lang="en-US" sz="1400" dirty="0"/>
          </a:p>
          <a:p>
            <a:pPr marL="285750" indent="-285750">
              <a:buFont typeface="Arial"/>
              <a:buChar char="•"/>
            </a:pPr>
            <a:r>
              <a:rPr lang="en-US" sz="1400" dirty="0">
                <a:ea typeface="+mn-lt"/>
                <a:cs typeface="+mn-lt"/>
              </a:rPr>
              <a:t>Breakdown of the grass plant and its commercial uses</a:t>
            </a:r>
            <a:endParaRPr lang="en-US" sz="1400" dirty="0"/>
          </a:p>
          <a:p>
            <a:r>
              <a:rPr lang="en-US" sz="1400" dirty="0">
                <a:ea typeface="+mn-lt"/>
                <a:cs typeface="+mn-lt"/>
              </a:rPr>
              <a:t>     </a:t>
            </a:r>
            <a:endParaRPr lang="en-US" sz="1400" dirty="0"/>
          </a:p>
          <a:p>
            <a:endParaRPr lang="en-US" sz="1400" dirty="0"/>
          </a:p>
          <a:p>
            <a:r>
              <a:rPr lang="en-US" sz="1400" dirty="0">
                <a:ea typeface="+mn-lt"/>
                <a:cs typeface="+mn-lt"/>
              </a:rPr>
              <a:t>    </a:t>
            </a:r>
            <a:endParaRPr lang="en-US" sz="1400" dirty="0"/>
          </a:p>
        </p:txBody>
      </p:sp>
    </p:spTree>
    <p:extLst>
      <p:ext uri="{BB962C8B-B14F-4D97-AF65-F5344CB8AC3E}">
        <p14:creationId xmlns:p14="http://schemas.microsoft.com/office/powerpoint/2010/main" val="200641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FE127-E28F-4643-9F3A-7B732A67AD17}"/>
              </a:ext>
            </a:extLst>
          </p:cNvPr>
          <p:cNvSpPr>
            <a:spLocks noGrp="1"/>
          </p:cNvSpPr>
          <p:nvPr>
            <p:ph type="title"/>
          </p:nvPr>
        </p:nvSpPr>
        <p:spPr>
          <a:xfrm>
            <a:off x="3263691" y="590943"/>
            <a:ext cx="5664617" cy="298849"/>
          </a:xfrm>
        </p:spPr>
        <p:txBody>
          <a:bodyPr>
            <a:noAutofit/>
          </a:bodyPr>
          <a:lstStyle/>
          <a:p>
            <a:pPr algn="ctr"/>
            <a:r>
              <a:rPr lang="en-US" sz="1800" dirty="0"/>
              <a:t>Business summary</a:t>
            </a:r>
          </a:p>
        </p:txBody>
      </p:sp>
      <p:sp>
        <p:nvSpPr>
          <p:cNvPr id="3" name="Content Placeholder 2">
            <a:extLst>
              <a:ext uri="{FF2B5EF4-FFF2-40B4-BE49-F238E27FC236}">
                <a16:creationId xmlns:a16="http://schemas.microsoft.com/office/drawing/2014/main" id="{11F75090-6B28-4B10-A3BD-39C2A87043F6}"/>
              </a:ext>
            </a:extLst>
          </p:cNvPr>
          <p:cNvSpPr>
            <a:spLocks noGrp="1"/>
          </p:cNvSpPr>
          <p:nvPr>
            <p:ph idx="1"/>
          </p:nvPr>
        </p:nvSpPr>
        <p:spPr>
          <a:xfrm>
            <a:off x="479375" y="994723"/>
            <a:ext cx="11473542" cy="5863277"/>
          </a:xfrm>
        </p:spPr>
        <p:txBody>
          <a:bodyPr vert="horz" lIns="91440" tIns="45720" rIns="91440" bIns="45720" rtlCol="0" anchor="t">
            <a:noAutofit/>
          </a:bodyPr>
          <a:lstStyle/>
          <a:p>
            <a:pPr marL="0" indent="0">
              <a:lnSpc>
                <a:spcPct val="100000"/>
              </a:lnSpc>
              <a:spcBef>
                <a:spcPts val="0"/>
              </a:spcBef>
              <a:buNone/>
            </a:pPr>
            <a:endParaRPr lang="en-US" sz="1200" dirty="0">
              <a:ea typeface="+mn-lt"/>
              <a:cs typeface="+mn-lt"/>
            </a:endParaRPr>
          </a:p>
          <a:p>
            <a:pPr marL="0" indent="0">
              <a:lnSpc>
                <a:spcPct val="100000"/>
              </a:lnSpc>
              <a:spcBef>
                <a:spcPts val="0"/>
              </a:spcBef>
              <a:buNone/>
            </a:pPr>
            <a:r>
              <a:rPr lang="en-US" sz="1100" dirty="0">
                <a:ea typeface="+mn-lt"/>
                <a:cs typeface="+mn-lt"/>
              </a:rPr>
              <a:t>                                                  </a:t>
            </a:r>
          </a:p>
          <a:p>
            <a:pPr marL="0" indent="0">
              <a:lnSpc>
                <a:spcPct val="100000"/>
              </a:lnSpc>
              <a:spcBef>
                <a:spcPts val="0"/>
              </a:spcBef>
              <a:buNone/>
            </a:pPr>
            <a:r>
              <a:rPr lang="en-US" sz="1100" dirty="0">
                <a:ea typeface="+mn-lt"/>
                <a:cs typeface="+mn-lt"/>
              </a:rPr>
              <a:t>This international privately held company launched in Italy in 2014 and has locations in Europe and Asia For the past decade. Being taught by scientists in Asia gave us the Carte Blanche we needed to be the largest bamboo grower and supplier outside of Asia.  In 2016 they launched the US division with the goal to supply fresh and local bamboo made on American soil and never again be dependent on Asia for our 600-million-dollar import demand here in the US also providing American jobs.</a:t>
            </a:r>
            <a:endParaRPr lang="en-US" sz="1100" dirty="0"/>
          </a:p>
          <a:p>
            <a:pPr marL="0" indent="0">
              <a:lnSpc>
                <a:spcPct val="100000"/>
              </a:lnSpc>
              <a:spcBef>
                <a:spcPts val="0"/>
              </a:spcBef>
              <a:buNone/>
            </a:pPr>
            <a:endParaRPr lang="en-US" sz="1100" dirty="0">
              <a:ea typeface="+mn-lt"/>
              <a:cs typeface="+mn-lt"/>
            </a:endParaRPr>
          </a:p>
          <a:p>
            <a:pPr marL="0" indent="0">
              <a:lnSpc>
                <a:spcPct val="100000"/>
              </a:lnSpc>
              <a:spcBef>
                <a:spcPts val="0"/>
              </a:spcBef>
              <a:buNone/>
            </a:pPr>
            <a:r>
              <a:rPr lang="en-US" sz="1100" dirty="0">
                <a:ea typeface="+mn-lt"/>
                <a:cs typeface="+mn-lt"/>
              </a:rPr>
              <a:t>This has never been done on US soil, with our methodical infrastructure and relationships with</a:t>
            </a:r>
            <a:r>
              <a:rPr lang="en-US" sz="1100" dirty="0"/>
              <a:t> Florida State and University of Florida consistently testing plant tissue and improving tissue culture for maximum growth and health coupled with our strong </a:t>
            </a:r>
            <a:r>
              <a:rPr lang="en-US" sz="1100" dirty="0">
                <a:ea typeface="+mn-lt"/>
                <a:cs typeface="+mn-lt"/>
              </a:rPr>
              <a:t> ties with agricultural scientists  and bamboo experts on three continents are an incredible asset to our success and Brand.  We are on schedule to have 10,000 acres under management by 2025.  Projected revenue based on current  US bamboo demand should produce 2 billion dollars in revenue along with an estimated tangible asset valued at more than 2.75 Billion dollars.</a:t>
            </a:r>
          </a:p>
          <a:p>
            <a:pPr marL="0" indent="0">
              <a:lnSpc>
                <a:spcPct val="100000"/>
              </a:lnSpc>
              <a:spcBef>
                <a:spcPts val="0"/>
              </a:spcBef>
              <a:buNone/>
            </a:pPr>
            <a:endParaRPr lang="en-US" sz="1100" dirty="0">
              <a:ea typeface="+mn-lt"/>
              <a:cs typeface="+mn-lt"/>
            </a:endParaRPr>
          </a:p>
          <a:p>
            <a:pPr marL="0" indent="0">
              <a:lnSpc>
                <a:spcPct val="100000"/>
              </a:lnSpc>
              <a:spcBef>
                <a:spcPts val="0"/>
              </a:spcBef>
              <a:buNone/>
            </a:pPr>
            <a:r>
              <a:rPr lang="en-US" sz="1100" dirty="0">
                <a:ea typeface="+mn-lt"/>
                <a:cs typeface="+mn-lt"/>
              </a:rPr>
              <a:t>We currently have 1,000 acres under management and growing. Our close network with more than 25,000 acres of farmers in the "Citrus Belt" aka the  "Sweet Spot" to grow this rare tropical species grows 70% faster than all 1,300 bamboo species.  Many of these farmers are losing their farms. Orange Groves are depleted of soil because of pesticides. Tomato, squash , blueberries etc. have all lost their farms to Mexico. We have a five-year head start on anyone who would try to implement our progress and success from our committed R&amp;D and millions of dollars spent.</a:t>
            </a:r>
          </a:p>
          <a:p>
            <a:pPr marL="0" indent="0">
              <a:lnSpc>
                <a:spcPct val="100000"/>
              </a:lnSpc>
              <a:spcBef>
                <a:spcPts val="0"/>
              </a:spcBef>
              <a:buNone/>
            </a:pPr>
            <a:endParaRPr lang="en-US" sz="1100" dirty="0">
              <a:ea typeface="+mn-lt"/>
              <a:cs typeface="+mn-lt"/>
            </a:endParaRPr>
          </a:p>
          <a:p>
            <a:pPr marL="0" indent="0">
              <a:lnSpc>
                <a:spcPct val="100000"/>
              </a:lnSpc>
              <a:spcBef>
                <a:spcPts val="0"/>
              </a:spcBef>
              <a:buNone/>
            </a:pPr>
            <a:r>
              <a:rPr lang="en-US" sz="1100" dirty="0">
                <a:ea typeface="+mn-lt"/>
                <a:cs typeface="+mn-lt"/>
              </a:rPr>
              <a:t>Our bamboo farmers are experiencing their first harvest in 15 months vs. 28 months when we first planted on US soil four years ago by nurturing the soil  high in </a:t>
            </a:r>
            <a:r>
              <a:rPr lang="en-US" sz="1100" b="1" dirty="0">
                <a:ea typeface="+mn-lt"/>
                <a:cs typeface="+mn-lt"/>
              </a:rPr>
              <a:t>potassium and nitrates</a:t>
            </a:r>
            <a:r>
              <a:rPr lang="en-US" sz="1100" dirty="0">
                <a:ea typeface="+mn-lt"/>
                <a:cs typeface="+mn-lt"/>
              </a:rPr>
              <a:t>. Many young healthy fields are beginning to harvest. Before acquiring any land, we have fertility/environmental clause (soil test) completed. South Texas is the only other place this high intense tropical grass plant can grow for seven decades.</a:t>
            </a:r>
            <a:endParaRPr lang="en-US" sz="1100" dirty="0"/>
          </a:p>
          <a:p>
            <a:pPr>
              <a:lnSpc>
                <a:spcPct val="100000"/>
              </a:lnSpc>
              <a:spcBef>
                <a:spcPts val="0"/>
              </a:spcBef>
            </a:pPr>
            <a:endParaRPr lang="en-US" sz="1100" dirty="0">
              <a:ea typeface="+mn-lt"/>
              <a:cs typeface="+mn-lt"/>
            </a:endParaRPr>
          </a:p>
          <a:p>
            <a:pPr marL="0" indent="0">
              <a:lnSpc>
                <a:spcPct val="100000"/>
              </a:lnSpc>
              <a:spcBef>
                <a:spcPts val="0"/>
              </a:spcBef>
              <a:buNone/>
            </a:pPr>
            <a:r>
              <a:rPr lang="en-US" sz="1100" dirty="0"/>
              <a:t>Currently we can produce 1 million mother plants annually. We provide all new farmers with a 10 –year guarantee buyback agreement where we guarantee to purchase all their bamboo for 10 years. We have our first 7  "Mother Plant Factories" ever on US soil and own the largest bamboo tissue plant laboratory in America with the highest quality strain, most lucrative and viable species of bamboo from its origin.  Every plant is monitored 24/7 by Davis weather monitoring system to track soil temperature, percentage of nutrients, growth and health. This amazing grass plant is anti-bacterial needing no pesticides in the soil.</a:t>
            </a:r>
            <a:endParaRPr lang="en-US" sz="1100" dirty="0">
              <a:ea typeface="+mn-lt"/>
              <a:cs typeface="+mn-lt"/>
            </a:endParaRPr>
          </a:p>
          <a:p>
            <a:pPr>
              <a:lnSpc>
                <a:spcPct val="100000"/>
              </a:lnSpc>
              <a:spcBef>
                <a:spcPts val="0"/>
              </a:spcBef>
            </a:pPr>
            <a:endParaRPr lang="en-US" sz="1100" dirty="0">
              <a:ea typeface="+mn-lt"/>
              <a:cs typeface="+mn-lt"/>
            </a:endParaRPr>
          </a:p>
          <a:p>
            <a:pPr marL="0" indent="0">
              <a:lnSpc>
                <a:spcPct val="100000"/>
              </a:lnSpc>
              <a:spcBef>
                <a:spcPts val="0"/>
              </a:spcBef>
              <a:buNone/>
            </a:pPr>
            <a:r>
              <a:rPr lang="en-US" sz="1100" dirty="0"/>
              <a:t>We opened our 1st packing house in Florida in 2020 and project to have three state of the art packing and shipping facilities and three Biochar facilities by 2025. Harvest Season is 23 weeks each year from June through October. Our first partial harvest season produced 25,000 tons of bamboo shoots. We sold our entire shoot production for the next 14 months. We anticipate this number to triple next year.  Many farmers  share our vision to replace their depleted fruit and vegetable crops with bamboo making these farms  lucrative for decades.  Each acre produces one ton of edible bamboo shoots per harvest at  minimum price of $1.00 USD per lb. Bamboo Canes begin to harvest in the 5th harvest season at current price of $1.74 lb.) </a:t>
            </a:r>
            <a:r>
              <a:rPr lang="en-US" sz="1100" dirty="0">
                <a:ea typeface="+mn-lt"/>
                <a:cs typeface="+mn-lt"/>
              </a:rPr>
              <a:t>We have tested the grocery sector by providing samples to  seven  major grocery chains and the biggest problem we have is we do not have enough bamboo shoots to supply their demand. One major grocery chain has more than 1,000 locations and that contract alone will double the entire US demand of 60 million tons of bamboo shoots imported here annually from Asia. This will enhance vineyards as well for a better quality of wine. We truly believe carbon credits are coming. This plant is so unique from any other plant on the planet currently we are hearing possibly 3 types of carbon credits</a:t>
            </a:r>
            <a:r>
              <a:rPr lang="en-US" sz="1100" b="1" dirty="0">
                <a:ea typeface="+mn-lt"/>
                <a:cs typeface="+mn-lt"/>
              </a:rPr>
              <a:t>.  1-Soil credits   2-leaf litter credits   3-tree canary. </a:t>
            </a:r>
            <a:r>
              <a:rPr lang="en-US" sz="1100" b="1" dirty="0"/>
              <a:t>              </a:t>
            </a:r>
            <a:endParaRPr lang="en-US" sz="1100" dirty="0">
              <a:ea typeface="+mn-lt"/>
              <a:cs typeface="+mn-lt"/>
            </a:endParaRPr>
          </a:p>
          <a:p>
            <a:pPr>
              <a:lnSpc>
                <a:spcPct val="100000"/>
              </a:lnSpc>
              <a:spcBef>
                <a:spcPts val="0"/>
              </a:spcBef>
            </a:pPr>
            <a:endParaRPr lang="en-US" sz="1100" dirty="0">
              <a:ea typeface="+mn-lt"/>
              <a:cs typeface="+mn-lt"/>
            </a:endParaRPr>
          </a:p>
          <a:p>
            <a:endParaRPr lang="en-US" sz="1100" dirty="0">
              <a:ea typeface="+mn-lt"/>
              <a:cs typeface="+mn-lt"/>
            </a:endParaRPr>
          </a:p>
          <a:p>
            <a:endParaRPr lang="en-US" sz="1100" dirty="0"/>
          </a:p>
        </p:txBody>
      </p:sp>
    </p:spTree>
    <p:extLst>
      <p:ext uri="{BB962C8B-B14F-4D97-AF65-F5344CB8AC3E}">
        <p14:creationId xmlns:p14="http://schemas.microsoft.com/office/powerpoint/2010/main" val="343076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D77F-583D-41DB-A08D-2808E83AA1A4}"/>
              </a:ext>
            </a:extLst>
          </p:cNvPr>
          <p:cNvSpPr>
            <a:spLocks noGrp="1"/>
          </p:cNvSpPr>
          <p:nvPr>
            <p:ph type="title"/>
          </p:nvPr>
        </p:nvSpPr>
        <p:spPr>
          <a:xfrm>
            <a:off x="2895600" y="764373"/>
            <a:ext cx="4916750" cy="620544"/>
          </a:xfrm>
        </p:spPr>
        <p:txBody>
          <a:bodyPr>
            <a:normAutofit/>
          </a:bodyPr>
          <a:lstStyle/>
          <a:p>
            <a:r>
              <a:rPr lang="en-US" sz="1800" dirty="0"/>
              <a:t>ECONOMIC IMPACT ANALYSIS</a:t>
            </a:r>
          </a:p>
        </p:txBody>
      </p:sp>
      <p:sp>
        <p:nvSpPr>
          <p:cNvPr id="3" name="Content Placeholder 2">
            <a:extLst>
              <a:ext uri="{FF2B5EF4-FFF2-40B4-BE49-F238E27FC236}">
                <a16:creationId xmlns:a16="http://schemas.microsoft.com/office/drawing/2014/main" id="{88A76F98-9681-47A8-9FD0-6E20A3991820}"/>
              </a:ext>
            </a:extLst>
          </p:cNvPr>
          <p:cNvSpPr>
            <a:spLocks noGrp="1"/>
          </p:cNvSpPr>
          <p:nvPr>
            <p:ph idx="1"/>
          </p:nvPr>
        </p:nvSpPr>
        <p:spPr>
          <a:xfrm>
            <a:off x="685800" y="1322774"/>
            <a:ext cx="10820400" cy="4895912"/>
          </a:xfrm>
        </p:spPr>
        <p:txBody>
          <a:bodyPr>
            <a:normAutofit lnSpcReduction="10000"/>
          </a:bodyPr>
          <a:lstStyle/>
          <a:p>
            <a:pPr marL="0" indent="0">
              <a:buNone/>
            </a:pPr>
            <a:endParaRPr lang="en-US" sz="1200" dirty="0"/>
          </a:p>
          <a:p>
            <a:pPr marL="0" indent="0">
              <a:buNone/>
            </a:pPr>
            <a:r>
              <a:rPr lang="en-US" sz="1200" dirty="0"/>
              <a:t>With the devastation to the farming industry in Florida’s “Citrus Belt” generations of farmer’s livelihood are at great risk. Farmers are losing their business’s due to depletion of soil for orange groves because of decades of pesticides and Mexico undercutting vegetable crops like tomatoes, squash, blueberries etc. today we have thousands of existing farms on the verge of existence. </a:t>
            </a:r>
            <a:r>
              <a:rPr lang="en-US" sz="1200" dirty="0">
                <a:ea typeface="+mn-lt"/>
                <a:cs typeface="+mn-lt"/>
              </a:rPr>
              <a:t>"Citrus Belt" aka the  "Sweet Spot“ here in Florida and in South Texas are the only two location this rare “Tropical Species” can grow 70% faster than all 1,300 bamboo species.  </a:t>
            </a:r>
            <a:endParaRPr lang="en-US" sz="1200" dirty="0"/>
          </a:p>
          <a:p>
            <a:pPr marL="0" indent="0">
              <a:buNone/>
            </a:pPr>
            <a:r>
              <a:rPr lang="en-US" sz="1200" dirty="0"/>
              <a:t>Bamboo is the number one useful plant in the world with more than 1,200 commercial uses. Until now the only way to acquire bamboo is from China and Taiwan. These countries have a monopoly on this amazing grass plant by controlling the price and the amount they choose to export globally. </a:t>
            </a:r>
          </a:p>
          <a:p>
            <a:pPr marL="0" indent="0">
              <a:buNone/>
            </a:pPr>
            <a:r>
              <a:rPr lang="en-US" sz="1200" dirty="0"/>
              <a:t>The US is the #1 consumer of bamboo from Asia in the world with a demand of $600 million annually which equates to 60 million pounds. This number is projected to grow at a compounded annual growth rate of 5% and surpass 800 million USD</a:t>
            </a:r>
            <a:r>
              <a:rPr lang="en-US" sz="1200" dirty="0">
                <a:ea typeface="+mn-lt"/>
                <a:cs typeface="+mn-lt"/>
              </a:rPr>
              <a:t> by 2025 . </a:t>
            </a:r>
          </a:p>
          <a:p>
            <a:pPr marL="0" indent="0">
              <a:buNone/>
            </a:pPr>
            <a:r>
              <a:rPr lang="en-US" sz="1200" dirty="0"/>
              <a:t> The actual US demand is double this number. Most Americans have no knowledge of the commercial uses of this amazing grass plant because of Asia’s dominance of this crop. Until now 100% of all bamboo is transported by river raft’s (made of bamboo) bicycles, donkeys and trucks. This is the only reason why bamboo is not yet tied to the world economy as a sustainable and viable commodity. </a:t>
            </a:r>
          </a:p>
          <a:p>
            <a:pPr marL="0" indent="0">
              <a:lnSpc>
                <a:spcPct val="100000"/>
              </a:lnSpc>
              <a:spcBef>
                <a:spcPts val="0"/>
              </a:spcBef>
              <a:buNone/>
            </a:pPr>
            <a:endParaRPr lang="en-US" sz="1200" dirty="0"/>
          </a:p>
          <a:p>
            <a:pPr marL="0" indent="0">
              <a:lnSpc>
                <a:spcPct val="100000"/>
              </a:lnSpc>
              <a:spcBef>
                <a:spcPts val="0"/>
              </a:spcBef>
              <a:buNone/>
            </a:pPr>
            <a:r>
              <a:rPr lang="en-US" sz="1200" dirty="0"/>
              <a:t>With more than 1,200</a:t>
            </a:r>
            <a:r>
              <a:rPr lang="en-US" sz="1200" dirty="0">
                <a:ea typeface="+mn-lt"/>
                <a:cs typeface="+mn-lt"/>
              </a:rPr>
              <a:t> commercial uses from building material (stronger PSI than steel) clothing (softer than cotton) high nutritional super food, literally heals the earth and environment  revitalizing the soil and the air. Produces 35% more oxygen than any other plant on earth and each acre of bamboo planted absorbs 5 ton of carbon dioxide from the earth and sequesters it for 1,000 years. 100% of this grass plant is never wasted and reusable. This grass plant is virtually inflation and recession proof . Plant it once and it will grow for 70 plus years.</a:t>
            </a:r>
            <a:endParaRPr lang="en-US" sz="1200" dirty="0"/>
          </a:p>
          <a:p>
            <a:pPr>
              <a:lnSpc>
                <a:spcPct val="100000"/>
              </a:lnSpc>
              <a:spcBef>
                <a:spcPts val="0"/>
              </a:spcBef>
            </a:pPr>
            <a:endParaRPr lang="en-US" sz="1200" dirty="0"/>
          </a:p>
          <a:p>
            <a:pPr marL="0" indent="0">
              <a:buNone/>
            </a:pPr>
            <a:r>
              <a:rPr lang="en-US" sz="1200" dirty="0"/>
              <a:t>The US would need more than 25,000 acres to meet the current demand and thousands of jobs will be created in harvesting alone. After a few years of harvesting this grass plant will be harvested 10 to 12 times each year. We are projected to build 3 more packing and shipping facilities as well as 3 biochar factories for reusable resources.</a:t>
            </a:r>
          </a:p>
          <a:p>
            <a:pPr marL="0" indent="0">
              <a:lnSpc>
                <a:spcPct val="100000"/>
              </a:lnSpc>
              <a:spcBef>
                <a:spcPts val="0"/>
              </a:spcBef>
              <a:buNone/>
            </a:pPr>
            <a:endParaRPr lang="en-US" sz="1200" dirty="0">
              <a:ea typeface="+mn-lt"/>
              <a:cs typeface="+mn-lt"/>
            </a:endParaRPr>
          </a:p>
          <a:p>
            <a:pPr marL="0" indent="0">
              <a:lnSpc>
                <a:spcPct val="100000"/>
              </a:lnSpc>
              <a:spcBef>
                <a:spcPts val="0"/>
              </a:spcBef>
              <a:buNone/>
            </a:pPr>
            <a:r>
              <a:rPr lang="en-US" sz="1200" dirty="0">
                <a:ea typeface="+mn-lt"/>
                <a:cs typeface="+mn-lt"/>
              </a:rPr>
              <a:t>Carbon Tax Credits We truly believe carbon credits are coming. This plant is so unique from any other plant on the planet currently we are hearing possibly 3 types of carbon credits</a:t>
            </a:r>
            <a:r>
              <a:rPr lang="en-US" sz="1200" b="1" dirty="0">
                <a:ea typeface="+mn-lt"/>
                <a:cs typeface="+mn-lt"/>
              </a:rPr>
              <a:t>.  1-Soil credits   2-leaf litter credits   3-tree canary. </a:t>
            </a:r>
            <a:r>
              <a:rPr lang="en-US" sz="1200" b="1" dirty="0"/>
              <a:t>              </a:t>
            </a:r>
            <a:endParaRPr lang="en-US" sz="1200" dirty="0">
              <a:ea typeface="+mn-lt"/>
              <a:cs typeface="+mn-lt"/>
            </a:endParaRPr>
          </a:p>
          <a:p>
            <a:pPr>
              <a:lnSpc>
                <a:spcPct val="100000"/>
              </a:lnSpc>
              <a:spcBef>
                <a:spcPts val="0"/>
              </a:spcBef>
            </a:pPr>
            <a:endParaRPr lang="en-US" sz="1200" dirty="0">
              <a:ea typeface="+mn-lt"/>
              <a:cs typeface="+mn-lt"/>
            </a:endParaRPr>
          </a:p>
          <a:p>
            <a:pPr marL="0" indent="0">
              <a:buNone/>
            </a:pPr>
            <a:endParaRPr lang="en-US" sz="1200" dirty="0"/>
          </a:p>
        </p:txBody>
      </p:sp>
    </p:spTree>
    <p:extLst>
      <p:ext uri="{BB962C8B-B14F-4D97-AF65-F5344CB8AC3E}">
        <p14:creationId xmlns:p14="http://schemas.microsoft.com/office/powerpoint/2010/main" val="71328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5E35D-1B16-45F7-B5BF-4DFD3DE48774}"/>
              </a:ext>
            </a:extLst>
          </p:cNvPr>
          <p:cNvSpPr>
            <a:spLocks noGrp="1"/>
          </p:cNvSpPr>
          <p:nvPr>
            <p:ph type="title"/>
          </p:nvPr>
        </p:nvSpPr>
        <p:spPr>
          <a:xfrm>
            <a:off x="2044535" y="704996"/>
            <a:ext cx="8610600" cy="1293028"/>
          </a:xfrm>
        </p:spPr>
        <p:txBody>
          <a:bodyPr>
            <a:normAutofit/>
          </a:bodyPr>
          <a:lstStyle/>
          <a:p>
            <a:r>
              <a:rPr lang="en-US" sz="1800" dirty="0">
                <a:ea typeface="+mj-lt"/>
                <a:cs typeface="+mj-lt"/>
              </a:rPr>
              <a:t>Overview of Bamboo industry and world market outlook      </a:t>
            </a:r>
            <a:endParaRPr lang="en-US" sz="1800" dirty="0"/>
          </a:p>
        </p:txBody>
      </p:sp>
      <p:sp>
        <p:nvSpPr>
          <p:cNvPr id="3" name="Content Placeholder 2">
            <a:extLst>
              <a:ext uri="{FF2B5EF4-FFF2-40B4-BE49-F238E27FC236}">
                <a16:creationId xmlns:a16="http://schemas.microsoft.com/office/drawing/2014/main" id="{F3D58487-C907-4290-8FE4-0FF78EC2112A}"/>
              </a:ext>
            </a:extLst>
          </p:cNvPr>
          <p:cNvSpPr>
            <a:spLocks noGrp="1"/>
          </p:cNvSpPr>
          <p:nvPr>
            <p:ph idx="1"/>
          </p:nvPr>
        </p:nvSpPr>
        <p:spPr>
          <a:xfrm>
            <a:off x="384349" y="1749236"/>
            <a:ext cx="11121851" cy="4469449"/>
          </a:xfrm>
        </p:spPr>
        <p:txBody>
          <a:bodyPr vert="horz" lIns="91440" tIns="45720" rIns="91440" bIns="45720" rtlCol="0" anchor="t">
            <a:normAutofit/>
          </a:bodyPr>
          <a:lstStyle/>
          <a:p>
            <a:endParaRPr lang="en-US" sz="1200" dirty="0"/>
          </a:p>
          <a:p>
            <a:pPr marL="0" indent="0">
              <a:lnSpc>
                <a:spcPct val="100000"/>
              </a:lnSpc>
              <a:spcBef>
                <a:spcPts val="0"/>
              </a:spcBef>
              <a:buNone/>
            </a:pPr>
            <a:r>
              <a:rPr lang="en-US" sz="1200" dirty="0"/>
              <a:t>Until now 100% of all bamboo comes from Asia. The reason it is not yet tied to our world economy as a sustainable commodity is because it is transported by river rafts (made of bamboo), bicycles, donkeys, and trucks.  We have now established a minimum market price of  $1.00 </a:t>
            </a:r>
            <a:r>
              <a:rPr lang="en-US" sz="1200" dirty="0" err="1"/>
              <a:t>usd</a:t>
            </a:r>
            <a:r>
              <a:rPr lang="en-US" sz="1200" dirty="0"/>
              <a:t> on edible bamboo shoots and $1.70 </a:t>
            </a:r>
            <a:r>
              <a:rPr lang="en-US" sz="1200" dirty="0" err="1"/>
              <a:t>usd</a:t>
            </a:r>
            <a:r>
              <a:rPr lang="en-US" sz="1200" dirty="0"/>
              <a:t> for Bamboo canes/timber. US timber costs have soared by 22% in the last year here in the US. </a:t>
            </a:r>
          </a:p>
          <a:p>
            <a:pPr marL="0" indent="0">
              <a:lnSpc>
                <a:spcPct val="100000"/>
              </a:lnSpc>
              <a:spcBef>
                <a:spcPts val="0"/>
              </a:spcBef>
              <a:buNone/>
            </a:pPr>
            <a:endParaRPr lang="en-US" sz="1200" dirty="0"/>
          </a:p>
          <a:p>
            <a:pPr marL="0" indent="0">
              <a:lnSpc>
                <a:spcPct val="100000"/>
              </a:lnSpc>
              <a:spcBef>
                <a:spcPts val="0"/>
              </a:spcBef>
              <a:buNone/>
            </a:pPr>
            <a:r>
              <a:rPr lang="en-US" sz="1200" dirty="0"/>
              <a:t>The USA is the #1 consumer of bamboo from Asia on the globe with a demand of $600 million annually. This number is projected to reach $800 million by 2025. The global bamboo market is valued at more than $75 Billion USD in 2020. This number is expected to grow at a compounded annual growth rate of 5%and surpass $100 Billion USD</a:t>
            </a:r>
            <a:r>
              <a:rPr lang="en-US" sz="1200" dirty="0">
                <a:ea typeface="+mn-lt"/>
                <a:cs typeface="+mn-lt"/>
              </a:rPr>
              <a:t> by 2025 . </a:t>
            </a:r>
            <a:endParaRPr lang="en-US" dirty="0">
              <a:ea typeface="+mn-lt"/>
              <a:cs typeface="+mn-lt"/>
            </a:endParaRPr>
          </a:p>
          <a:p>
            <a:pPr marL="0" indent="0">
              <a:lnSpc>
                <a:spcPct val="100000"/>
              </a:lnSpc>
              <a:spcBef>
                <a:spcPts val="0"/>
              </a:spcBef>
              <a:buNone/>
            </a:pPr>
            <a:endParaRPr lang="en-US" sz="1200" dirty="0"/>
          </a:p>
          <a:p>
            <a:pPr marL="0" indent="0">
              <a:lnSpc>
                <a:spcPct val="100000"/>
              </a:lnSpc>
              <a:spcBef>
                <a:spcPts val="0"/>
              </a:spcBef>
              <a:buNone/>
            </a:pPr>
            <a:r>
              <a:rPr lang="en-US" sz="1200" dirty="0"/>
              <a:t>With more than 1,200</a:t>
            </a:r>
            <a:r>
              <a:rPr lang="en-US" sz="1200" dirty="0">
                <a:ea typeface="+mn-lt"/>
                <a:cs typeface="+mn-lt"/>
              </a:rPr>
              <a:t> commercial uses from building material (stronger PSI than steel) clothing (softer than cotton) high nutritional super food, literally heals the earth and environment  revitalizing the soil and the air. Produces 35% more oxygen than any other plant on earth and each acre of bamboo planted absorbs 5 ton of carbon dioxide from the earth and sequesters it for 1,000 years. 100% of this grass plant is never wasted and reusable. This grass plant is virtually inflation and recession proof . Plant it once and it will grow for 70 plus years.</a:t>
            </a:r>
            <a:endParaRPr lang="en-US" dirty="0"/>
          </a:p>
          <a:p>
            <a:pPr>
              <a:lnSpc>
                <a:spcPct val="100000"/>
              </a:lnSpc>
              <a:spcBef>
                <a:spcPts val="0"/>
              </a:spcBef>
            </a:pPr>
            <a:endParaRPr lang="en-US" sz="1200" dirty="0"/>
          </a:p>
          <a:p>
            <a:pPr marL="0" indent="0">
              <a:buNone/>
            </a:pPr>
            <a:r>
              <a:rPr lang="en-US" sz="1200" dirty="0"/>
              <a:t>The Biomass collected from these farms produces Biochar which creates negative carbon dioxide Fossil </a:t>
            </a:r>
            <a:r>
              <a:rPr lang="en-US" sz="1200" dirty="0" err="1"/>
              <a:t>Fuell</a:t>
            </a:r>
            <a:r>
              <a:rPr lang="en-US" sz="1200" dirty="0"/>
              <a:t> used to help heal the earth increasing farmer's yields by 30% with 200% more nutrition in whatever you grow and can be fed to livestock for better quality food.</a:t>
            </a:r>
            <a:endParaRPr lang="en-US" dirty="0"/>
          </a:p>
          <a:p>
            <a:pPr marL="0" indent="0">
              <a:buNone/>
            </a:pPr>
            <a:r>
              <a:rPr lang="en-US" sz="1200" dirty="0"/>
              <a:t>Today 70% of all US soil is depleted because of  decades of roundup and other toxic pesticides. Research</a:t>
            </a:r>
            <a:r>
              <a:rPr lang="en-US" sz="1200" dirty="0">
                <a:ea typeface="+mn-lt"/>
                <a:cs typeface="+mn-lt"/>
              </a:rPr>
              <a:t> indicates today you would have to eat 7 organic carrots to get the same benefits of eating one carrot nonorganic in 1975.</a:t>
            </a:r>
            <a:r>
              <a:rPr lang="en-US" sz="1200" b="1" dirty="0">
                <a:ea typeface="+mn-lt"/>
                <a:cs typeface="+mn-lt"/>
              </a:rPr>
              <a:t>        </a:t>
            </a:r>
            <a:endParaRPr lang="en-US" sz="1200" dirty="0">
              <a:ea typeface="+mn-lt"/>
              <a:cs typeface="+mn-lt"/>
            </a:endParaRPr>
          </a:p>
          <a:p>
            <a:pPr marL="0" indent="0">
              <a:buNone/>
            </a:pPr>
            <a:endParaRPr lang="en-US" sz="1200" dirty="0"/>
          </a:p>
          <a:p>
            <a:pPr marL="0" indent="0">
              <a:buNone/>
            </a:pPr>
            <a:r>
              <a:rPr lang="en-US" sz="1200" b="1" dirty="0">
                <a:ea typeface="+mn-lt"/>
                <a:cs typeface="+mn-lt"/>
              </a:rPr>
              <a:t>                     </a:t>
            </a:r>
            <a:endParaRPr lang="en-US" dirty="0">
              <a:ea typeface="+mn-lt"/>
              <a:cs typeface="+mn-lt"/>
            </a:endParaRPr>
          </a:p>
          <a:p>
            <a:pPr marL="0" indent="0">
              <a:buNone/>
            </a:pPr>
            <a:endParaRPr lang="en-US" dirty="0"/>
          </a:p>
        </p:txBody>
      </p:sp>
    </p:spTree>
    <p:extLst>
      <p:ext uri="{BB962C8B-B14F-4D97-AF65-F5344CB8AC3E}">
        <p14:creationId xmlns:p14="http://schemas.microsoft.com/office/powerpoint/2010/main" val="124719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9AB3C3-CBF5-4B8B-A4B1-1478874EDCE6}"/>
              </a:ext>
            </a:extLst>
          </p:cNvPr>
          <p:cNvGraphicFramePr>
            <a:graphicFrameLocks noGrp="1"/>
          </p:cNvGraphicFramePr>
          <p:nvPr>
            <p:extLst>
              <p:ext uri="{D42A27DB-BD31-4B8C-83A1-F6EECF244321}">
                <p14:modId xmlns:p14="http://schemas.microsoft.com/office/powerpoint/2010/main" val="4221061197"/>
              </p:ext>
            </p:extLst>
          </p:nvPr>
        </p:nvGraphicFramePr>
        <p:xfrm>
          <a:off x="-1" y="488271"/>
          <a:ext cx="12067565" cy="6272073"/>
        </p:xfrm>
        <a:graphic>
          <a:graphicData uri="http://schemas.openxmlformats.org/drawingml/2006/table">
            <a:tbl>
              <a:tblPr firstRow="1" firstCol="1" bandRow="1">
                <a:tableStyleId>{5C22544A-7EE6-4342-B048-85BDC9FD1C3A}</a:tableStyleId>
              </a:tblPr>
              <a:tblGrid>
                <a:gridCol w="12067565">
                  <a:extLst>
                    <a:ext uri="{9D8B030D-6E8A-4147-A177-3AD203B41FA5}">
                      <a16:colId xmlns:a16="http://schemas.microsoft.com/office/drawing/2014/main" val="2786205187"/>
                    </a:ext>
                  </a:extLst>
                </a:gridCol>
              </a:tblGrid>
              <a:tr h="6272073">
                <a:tc>
                  <a:txBody>
                    <a:bodyPr/>
                    <a:lstStyle/>
                    <a:p>
                      <a:pPr marL="0" marR="0" algn="l">
                        <a:lnSpc>
                          <a:spcPct val="107000"/>
                        </a:lnSpc>
                        <a:spcBef>
                          <a:spcPts val="0"/>
                        </a:spcBef>
                        <a:spcAft>
                          <a:spcPts val="0"/>
                        </a:spcAft>
                      </a:pPr>
                      <a:r>
                        <a:rPr lang="en-US" sz="500" dirty="0">
                          <a:effectLst/>
                        </a:rPr>
                        <a:t>        </a:t>
                      </a:r>
                      <a:endParaRPr lang="en-US" sz="600" dirty="0">
                        <a:effectLst/>
                      </a:endParaRPr>
                    </a:p>
                    <a:p>
                      <a:pPr marL="0" marR="0" algn="l">
                        <a:lnSpc>
                          <a:spcPct val="107000"/>
                        </a:lnSpc>
                        <a:spcBef>
                          <a:spcPts val="0"/>
                        </a:spcBef>
                        <a:spcAft>
                          <a:spcPts val="0"/>
                        </a:spcAft>
                      </a:pPr>
                      <a:r>
                        <a:rPr lang="en-US" sz="700" u="none" strike="noStrike" kern="1200" dirty="0">
                          <a:effectLst/>
                        </a:rPr>
                        <a:t> </a:t>
                      </a:r>
                      <a:endParaRPr lang="en-US" sz="600" u="none" dirty="0">
                        <a:effectLst/>
                      </a:endParaRPr>
                    </a:p>
                    <a:p>
                      <a:pPr marL="0" marR="0" algn="l">
                        <a:lnSpc>
                          <a:spcPct val="107000"/>
                        </a:lnSpc>
                        <a:spcBef>
                          <a:spcPts val="0"/>
                        </a:spcBef>
                        <a:spcAft>
                          <a:spcPts val="0"/>
                        </a:spcAft>
                      </a:pPr>
                      <a:r>
                        <a:rPr lang="en-US" sz="700" u="none" kern="1200" dirty="0">
                          <a:effectLst/>
                        </a:rPr>
                        <a:t>                                                                                                                                                      </a:t>
                      </a:r>
                    </a:p>
                    <a:p>
                      <a:pPr marL="0" marR="0" algn="l">
                        <a:lnSpc>
                          <a:spcPct val="107000"/>
                        </a:lnSpc>
                        <a:spcBef>
                          <a:spcPts val="0"/>
                        </a:spcBef>
                        <a:spcAft>
                          <a:spcPts val="0"/>
                        </a:spcAft>
                      </a:pPr>
                      <a:r>
                        <a:rPr lang="en-US" sz="700" u="none" kern="1200" dirty="0">
                          <a:effectLst/>
                        </a:rPr>
                        <a:t>                                                                                                                               </a:t>
                      </a:r>
                      <a:r>
                        <a:rPr lang="en-US" sz="1800" u="none" kern="1200" dirty="0">
                          <a:effectLst/>
                        </a:rPr>
                        <a:t> </a:t>
                      </a:r>
                      <a:r>
                        <a:rPr lang="en-US" sz="1800" b="0" u="none" kern="1200" dirty="0">
                          <a:effectLst/>
                        </a:rPr>
                        <a:t>Our Target Market for Edible bamboo shoots</a:t>
                      </a:r>
                    </a:p>
                    <a:p>
                      <a:pPr marL="0" marR="0" algn="l">
                        <a:lnSpc>
                          <a:spcPct val="107000"/>
                        </a:lnSpc>
                        <a:spcBef>
                          <a:spcPts val="0"/>
                        </a:spcBef>
                        <a:spcAft>
                          <a:spcPts val="0"/>
                        </a:spcAft>
                      </a:pPr>
                      <a:endParaRPr lang="en-US" sz="1800" b="0" u="none" dirty="0">
                        <a:effectLst/>
                      </a:endParaRPr>
                    </a:p>
                    <a:p>
                      <a:pPr marL="0" marR="0" algn="l">
                        <a:lnSpc>
                          <a:spcPct val="107000"/>
                        </a:lnSpc>
                        <a:spcBef>
                          <a:spcPts val="0"/>
                        </a:spcBef>
                        <a:spcAft>
                          <a:spcPts val="0"/>
                        </a:spcAft>
                      </a:pPr>
                      <a:r>
                        <a:rPr lang="en-US" sz="1200" kern="1200" dirty="0">
                          <a:effectLst/>
                        </a:rPr>
                        <a:t> </a:t>
                      </a:r>
                      <a:endParaRPr lang="en-US" sz="1200" b="0" dirty="0">
                        <a:effectLst/>
                      </a:endParaRPr>
                    </a:p>
                    <a:p>
                      <a:pPr marL="0" marR="0" algn="l">
                        <a:lnSpc>
                          <a:spcPct val="107000"/>
                        </a:lnSpc>
                        <a:spcBef>
                          <a:spcPts val="0"/>
                        </a:spcBef>
                        <a:spcAft>
                          <a:spcPts val="0"/>
                        </a:spcAft>
                      </a:pPr>
                      <a:r>
                        <a:rPr lang="en-US" sz="1200" b="0" kern="1200" dirty="0">
                          <a:effectLst/>
                        </a:rPr>
                        <a:t>The following major grocery chains are our target for bamboo shoots. We have test marketed several locations and the results have been tremendous. Our problem is we do not have enough bamboo for their demand. Currently we have 1,000 acres under management we need 18,000 additional acres to produce 350,000,000 lbs. of edible bamboo shoots to satisfy the demand for these major grocery chain locations listed below. One of these major grocery chains inquired about a potential order for their 1,000+ locations this potential contract would almost double the total US import in 2019 from 60 million USD to 110 million USD.</a:t>
                      </a:r>
                      <a:endParaRPr lang="en-US" sz="1200" b="0" dirty="0">
                        <a:effectLst/>
                      </a:endParaRPr>
                    </a:p>
                    <a:p>
                      <a:pPr marL="0" marR="0" algn="ctr">
                        <a:lnSpc>
                          <a:spcPct val="107000"/>
                        </a:lnSpc>
                        <a:spcBef>
                          <a:spcPts val="0"/>
                        </a:spcBef>
                        <a:spcAft>
                          <a:spcPts val="0"/>
                        </a:spcAft>
                      </a:pPr>
                      <a:r>
                        <a:rPr lang="en-US" sz="1200" kern="1200" dirty="0">
                          <a:effectLst/>
                        </a:rPr>
                        <a:t> </a:t>
                      </a:r>
                      <a:endParaRPr lang="en-US" sz="1200" dirty="0">
                        <a:effectLst/>
                      </a:endParaRPr>
                    </a:p>
                    <a:p>
                      <a:pPr marL="0" marR="0" algn="ctr">
                        <a:lnSpc>
                          <a:spcPct val="107000"/>
                        </a:lnSpc>
                        <a:spcBef>
                          <a:spcPts val="0"/>
                        </a:spcBef>
                        <a:spcAft>
                          <a:spcPts val="0"/>
                        </a:spcAft>
                      </a:pPr>
                      <a:r>
                        <a:rPr lang="en-US" sz="1200" b="0" kern="1200" dirty="0">
                          <a:effectLst/>
                        </a:rPr>
                        <a:t> </a:t>
                      </a:r>
                      <a:endParaRPr lang="en-US" sz="1200" b="0" dirty="0">
                        <a:effectLst/>
                      </a:endParaRPr>
                    </a:p>
                    <a:p>
                      <a:pPr marL="0" marR="0" algn="l">
                        <a:lnSpc>
                          <a:spcPct val="107000"/>
                        </a:lnSpc>
                        <a:spcBef>
                          <a:spcPts val="0"/>
                        </a:spcBef>
                        <a:spcAft>
                          <a:spcPts val="0"/>
                        </a:spcAft>
                      </a:pPr>
                      <a:r>
                        <a:rPr lang="en-US" sz="1200" b="0" u="sng" kern="1200" dirty="0">
                          <a:effectLst/>
                        </a:rPr>
                        <a:t>Grocery Chains</a:t>
                      </a:r>
                      <a:r>
                        <a:rPr lang="en-US" sz="1200" b="0" kern="1200" dirty="0">
                          <a:effectLst/>
                        </a:rPr>
                        <a:t>             </a:t>
                      </a:r>
                      <a:r>
                        <a:rPr lang="en-US" sz="1200" b="0" u="sng" kern="1200" dirty="0">
                          <a:effectLst/>
                        </a:rPr>
                        <a:t>Number of locations</a:t>
                      </a:r>
                      <a:endParaRPr lang="en-US" sz="1200" b="0" dirty="0">
                        <a:effectLst/>
                      </a:endParaRPr>
                    </a:p>
                    <a:p>
                      <a:pPr marL="0" marR="0" algn="l">
                        <a:lnSpc>
                          <a:spcPct val="107000"/>
                        </a:lnSpc>
                        <a:spcBef>
                          <a:spcPts val="0"/>
                        </a:spcBef>
                        <a:spcAft>
                          <a:spcPts val="0"/>
                        </a:spcAft>
                      </a:pPr>
                      <a:r>
                        <a:rPr lang="en-US" sz="1200" b="0" kern="1200" dirty="0">
                          <a:effectLst/>
                        </a:rPr>
                        <a:t>Asian Korean Chain                    74</a:t>
                      </a:r>
                      <a:endParaRPr lang="en-US" sz="1200" b="0" dirty="0">
                        <a:effectLst/>
                      </a:endParaRPr>
                    </a:p>
                    <a:p>
                      <a:pPr marL="0" marR="0" algn="l">
                        <a:lnSpc>
                          <a:spcPct val="107000"/>
                        </a:lnSpc>
                        <a:spcBef>
                          <a:spcPts val="0"/>
                        </a:spcBef>
                        <a:spcAft>
                          <a:spcPts val="0"/>
                        </a:spcAft>
                      </a:pPr>
                      <a:r>
                        <a:rPr lang="en-US" sz="1200" b="0" kern="1200" dirty="0">
                          <a:effectLst/>
                        </a:rPr>
                        <a:t>Publix                                       1,252</a:t>
                      </a:r>
                      <a:endParaRPr lang="en-US" sz="1200" b="0" dirty="0">
                        <a:effectLst/>
                      </a:endParaRPr>
                    </a:p>
                    <a:p>
                      <a:pPr marL="0" marR="0" algn="l">
                        <a:lnSpc>
                          <a:spcPct val="107000"/>
                        </a:lnSpc>
                        <a:spcBef>
                          <a:spcPts val="0"/>
                        </a:spcBef>
                        <a:spcAft>
                          <a:spcPts val="0"/>
                        </a:spcAft>
                      </a:pPr>
                      <a:r>
                        <a:rPr lang="en-US" sz="1200" b="0" kern="1200" dirty="0">
                          <a:effectLst/>
                        </a:rPr>
                        <a:t>Walmart                                  4,750</a:t>
                      </a:r>
                      <a:endParaRPr lang="en-US" sz="1200" b="0" dirty="0">
                        <a:effectLst/>
                      </a:endParaRPr>
                    </a:p>
                    <a:p>
                      <a:pPr marL="0" marR="0" algn="l">
                        <a:lnSpc>
                          <a:spcPct val="107000"/>
                        </a:lnSpc>
                        <a:spcBef>
                          <a:spcPts val="0"/>
                        </a:spcBef>
                        <a:spcAft>
                          <a:spcPts val="0"/>
                        </a:spcAft>
                      </a:pPr>
                      <a:r>
                        <a:rPr lang="en-US" sz="1200" b="0" kern="1200" dirty="0">
                          <a:effectLst/>
                        </a:rPr>
                        <a:t>Sam’s Club                                 600</a:t>
                      </a:r>
                      <a:endParaRPr lang="en-US" sz="1200" b="0" dirty="0">
                        <a:effectLst/>
                      </a:endParaRPr>
                    </a:p>
                    <a:p>
                      <a:pPr marL="0" marR="0" algn="l">
                        <a:lnSpc>
                          <a:spcPct val="107000"/>
                        </a:lnSpc>
                        <a:spcBef>
                          <a:spcPts val="0"/>
                        </a:spcBef>
                        <a:spcAft>
                          <a:spcPts val="0"/>
                        </a:spcAft>
                      </a:pPr>
                      <a:r>
                        <a:rPr lang="en-US" sz="1200" b="0" kern="1200" dirty="0">
                          <a:effectLst/>
                        </a:rPr>
                        <a:t>Kroger                                      2,757</a:t>
                      </a:r>
                      <a:endParaRPr lang="en-US" sz="1200" b="0" dirty="0">
                        <a:effectLst/>
                      </a:endParaRPr>
                    </a:p>
                    <a:p>
                      <a:pPr marL="0" marR="0" algn="l">
                        <a:lnSpc>
                          <a:spcPct val="107000"/>
                        </a:lnSpc>
                        <a:spcBef>
                          <a:spcPts val="0"/>
                        </a:spcBef>
                        <a:spcAft>
                          <a:spcPts val="0"/>
                        </a:spcAft>
                      </a:pPr>
                      <a:r>
                        <a:rPr lang="en-US" sz="1200" b="0" kern="1200" dirty="0">
                          <a:effectLst/>
                        </a:rPr>
                        <a:t>Albertsons                               2,323</a:t>
                      </a:r>
                      <a:endParaRPr lang="en-US" sz="1200" b="0" dirty="0">
                        <a:effectLst/>
                      </a:endParaRPr>
                    </a:p>
                    <a:p>
                      <a:pPr marL="0" marR="0" algn="l">
                        <a:lnSpc>
                          <a:spcPct val="107000"/>
                        </a:lnSpc>
                        <a:spcBef>
                          <a:spcPts val="0"/>
                        </a:spcBef>
                        <a:spcAft>
                          <a:spcPts val="0"/>
                        </a:spcAft>
                      </a:pPr>
                      <a:r>
                        <a:rPr lang="en-US" sz="1200" b="0" kern="1200" dirty="0">
                          <a:effectLst/>
                        </a:rPr>
                        <a:t>Ahold Delhaize USA               2,000</a:t>
                      </a:r>
                      <a:endParaRPr lang="en-US" sz="1200" b="0" dirty="0">
                        <a:effectLst/>
                      </a:endParaRPr>
                    </a:p>
                    <a:p>
                      <a:pPr marL="0" marR="0" algn="l">
                        <a:lnSpc>
                          <a:spcPct val="107000"/>
                        </a:lnSpc>
                        <a:spcBef>
                          <a:spcPts val="0"/>
                        </a:spcBef>
                        <a:spcAft>
                          <a:spcPts val="0"/>
                        </a:spcAft>
                      </a:pPr>
                      <a:r>
                        <a:rPr lang="en-US" sz="1200" b="0" kern="1200" dirty="0" err="1">
                          <a:effectLst/>
                        </a:rPr>
                        <a:t>H.E.Butt</a:t>
                      </a:r>
                      <a:r>
                        <a:rPr lang="en-US" sz="1200" b="0" kern="1200" dirty="0">
                          <a:effectLst/>
                        </a:rPr>
                        <a:t> Grocery                       350</a:t>
                      </a:r>
                      <a:endParaRPr lang="en-US" sz="1200" b="0" dirty="0">
                        <a:effectLst/>
                      </a:endParaRPr>
                    </a:p>
                    <a:p>
                      <a:pPr marL="0" marR="0" algn="l">
                        <a:lnSpc>
                          <a:spcPct val="107000"/>
                        </a:lnSpc>
                        <a:spcBef>
                          <a:spcPts val="0"/>
                        </a:spcBef>
                        <a:spcAft>
                          <a:spcPts val="0"/>
                        </a:spcAft>
                      </a:pPr>
                      <a:r>
                        <a:rPr lang="en-US" sz="1200" b="0" kern="1200" dirty="0" err="1">
                          <a:effectLst/>
                        </a:rPr>
                        <a:t>Meuler</a:t>
                      </a:r>
                      <a:r>
                        <a:rPr lang="en-US" sz="1200" b="0" kern="1200" dirty="0">
                          <a:effectLst/>
                        </a:rPr>
                        <a:t> inc.                                240</a:t>
                      </a:r>
                      <a:endParaRPr lang="en-US" sz="1200" b="0" dirty="0">
                        <a:effectLst/>
                      </a:endParaRPr>
                    </a:p>
                    <a:p>
                      <a:pPr marL="0" marR="0" algn="l">
                        <a:lnSpc>
                          <a:spcPct val="107000"/>
                        </a:lnSpc>
                        <a:spcBef>
                          <a:spcPts val="0"/>
                        </a:spcBef>
                        <a:spcAft>
                          <a:spcPts val="0"/>
                        </a:spcAft>
                      </a:pPr>
                      <a:r>
                        <a:rPr lang="en-US" sz="1200" b="0" kern="1200" dirty="0">
                          <a:effectLst/>
                        </a:rPr>
                        <a:t>Wakefern Food Corp.              353</a:t>
                      </a:r>
                      <a:endParaRPr lang="en-US" sz="1200" b="0" dirty="0">
                        <a:effectLst/>
                      </a:endParaRPr>
                    </a:p>
                    <a:p>
                      <a:pPr marL="0" marR="0" algn="l">
                        <a:lnSpc>
                          <a:spcPct val="107000"/>
                        </a:lnSpc>
                        <a:spcBef>
                          <a:spcPts val="0"/>
                        </a:spcBef>
                        <a:spcAft>
                          <a:spcPts val="0"/>
                        </a:spcAft>
                      </a:pPr>
                      <a:r>
                        <a:rPr lang="en-US" sz="1200" b="0" kern="1200" dirty="0">
                          <a:effectLst/>
                        </a:rPr>
                        <a:t>Aldi inc.                                11,234</a:t>
                      </a:r>
                      <a:endParaRPr lang="en-US" sz="1200" b="0" dirty="0">
                        <a:effectLst/>
                      </a:endParaRPr>
                    </a:p>
                    <a:p>
                      <a:pPr marL="0" marR="0" algn="l">
                        <a:lnSpc>
                          <a:spcPct val="107000"/>
                        </a:lnSpc>
                        <a:spcBef>
                          <a:spcPts val="0"/>
                        </a:spcBef>
                        <a:spcAft>
                          <a:spcPts val="0"/>
                        </a:spcAft>
                      </a:pPr>
                      <a:r>
                        <a:rPr lang="en-US" sz="1200" b="0" kern="1200" dirty="0">
                          <a:effectLst/>
                        </a:rPr>
                        <a:t>Whole Foods Market                500</a:t>
                      </a:r>
                      <a:endParaRPr lang="en-US" sz="1200" b="0" dirty="0">
                        <a:effectLst/>
                      </a:endParaRPr>
                    </a:p>
                    <a:p>
                      <a:pPr marL="0" marR="0" algn="l">
                        <a:lnSpc>
                          <a:spcPct val="107000"/>
                        </a:lnSpc>
                        <a:spcBef>
                          <a:spcPts val="0"/>
                        </a:spcBef>
                        <a:spcAft>
                          <a:spcPts val="0"/>
                        </a:spcAft>
                      </a:pPr>
                      <a:r>
                        <a:rPr lang="en-US" sz="1200" b="0" kern="1200" dirty="0">
                          <a:effectLst/>
                        </a:rPr>
                        <a:t>Fresh Market                             159</a:t>
                      </a:r>
                      <a:endParaRPr lang="en-US" sz="1200" b="0" dirty="0">
                        <a:effectLst/>
                      </a:endParaRPr>
                    </a:p>
                    <a:p>
                      <a:pPr marL="0" marR="0" algn="ctr">
                        <a:lnSpc>
                          <a:spcPct val="107000"/>
                        </a:lnSpc>
                        <a:spcBef>
                          <a:spcPts val="0"/>
                        </a:spcBef>
                        <a:spcAft>
                          <a:spcPts val="0"/>
                        </a:spcAft>
                      </a:pPr>
                      <a:r>
                        <a:rPr lang="en-US" sz="1200" kern="1200" dirty="0">
                          <a:effectLst/>
                        </a:rPr>
                        <a:t> </a:t>
                      </a:r>
                      <a:endParaRPr lang="en-US" sz="1200" dirty="0">
                        <a:effectLst/>
                      </a:endParaRPr>
                    </a:p>
                    <a:p>
                      <a:pPr marL="0" marR="0" algn="l">
                        <a:lnSpc>
                          <a:spcPct val="107000"/>
                        </a:lnSpc>
                        <a:spcBef>
                          <a:spcPts val="0"/>
                        </a:spcBef>
                        <a:spcAft>
                          <a:spcPts val="0"/>
                        </a:spcAft>
                      </a:pPr>
                      <a:r>
                        <a:rPr lang="en-US" sz="1200" dirty="0">
                          <a:effectLst/>
                        </a:rPr>
                        <a:t> </a:t>
                      </a:r>
                    </a:p>
                    <a:p>
                      <a:pPr marL="0" marR="0" algn="l">
                        <a:lnSpc>
                          <a:spcPct val="107000"/>
                        </a:lnSpc>
                        <a:spcBef>
                          <a:spcPts val="0"/>
                        </a:spcBef>
                        <a:spcAft>
                          <a:spcPts val="0"/>
                        </a:spcAft>
                      </a:pPr>
                      <a:r>
                        <a:rPr lang="en-US" sz="1200" dirty="0">
                          <a:effectLst/>
                        </a:rPr>
                        <a:t> </a:t>
                      </a:r>
                    </a:p>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427" marR="34427" marT="0" marB="0"/>
                </a:tc>
                <a:extLst>
                  <a:ext uri="{0D108BD9-81ED-4DB2-BD59-A6C34878D82A}">
                    <a16:rowId xmlns:a16="http://schemas.microsoft.com/office/drawing/2014/main" val="1058828545"/>
                  </a:ext>
                </a:extLst>
              </a:tr>
            </a:tbl>
          </a:graphicData>
        </a:graphic>
      </p:graphicFrame>
    </p:spTree>
    <p:extLst>
      <p:ext uri="{BB962C8B-B14F-4D97-AF65-F5344CB8AC3E}">
        <p14:creationId xmlns:p14="http://schemas.microsoft.com/office/powerpoint/2010/main" val="132842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E6ED-F5A8-4D6C-A910-E734880C7D67}"/>
              </a:ext>
            </a:extLst>
          </p:cNvPr>
          <p:cNvSpPr>
            <a:spLocks noGrp="1"/>
          </p:cNvSpPr>
          <p:nvPr>
            <p:ph type="title"/>
          </p:nvPr>
        </p:nvSpPr>
        <p:spPr>
          <a:xfrm>
            <a:off x="3422459" y="1047081"/>
            <a:ext cx="7430420" cy="302034"/>
          </a:xfrm>
        </p:spPr>
        <p:txBody>
          <a:bodyPr>
            <a:noAutofit/>
          </a:bodyPr>
          <a:lstStyle/>
          <a:p>
            <a:r>
              <a:rPr lang="en-US" sz="1800" dirty="0"/>
              <a:t>Breakdown of the Grass plant and its commercial uses</a:t>
            </a:r>
          </a:p>
        </p:txBody>
      </p:sp>
      <p:sp>
        <p:nvSpPr>
          <p:cNvPr id="3" name="TextBox 2">
            <a:extLst>
              <a:ext uri="{FF2B5EF4-FFF2-40B4-BE49-F238E27FC236}">
                <a16:creationId xmlns:a16="http://schemas.microsoft.com/office/drawing/2014/main" id="{BA14017E-9FFE-4713-9BF4-95F2E6ABBE20}"/>
              </a:ext>
            </a:extLst>
          </p:cNvPr>
          <p:cNvSpPr txBox="1"/>
          <p:nvPr/>
        </p:nvSpPr>
        <p:spPr>
          <a:xfrm>
            <a:off x="400009" y="1047081"/>
            <a:ext cx="11339775" cy="60631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200" b="1" u="sng" dirty="0"/>
          </a:p>
          <a:p>
            <a:endParaRPr lang="en-US" sz="1200" b="1" u="sng" dirty="0"/>
          </a:p>
          <a:p>
            <a:endParaRPr lang="en-US" sz="1200" b="1" u="sng" dirty="0"/>
          </a:p>
          <a:p>
            <a:r>
              <a:rPr lang="en-US" sz="1200" b="1" u="sng" dirty="0"/>
              <a:t>Bamboo Shoots- Edible Super Food Source </a:t>
            </a:r>
            <a:r>
              <a:rPr lang="en-US" sz="1200" b="1" dirty="0"/>
              <a:t>        </a:t>
            </a:r>
          </a:p>
          <a:p>
            <a:r>
              <a:rPr lang="en-US" sz="1100" dirty="0"/>
              <a:t>Accounts for 75% of each harvest generating minimum of </a:t>
            </a:r>
            <a:r>
              <a:rPr lang="en-US" sz="1100" dirty="0">
                <a:ea typeface="+mn-lt"/>
                <a:cs typeface="+mn-lt"/>
              </a:rPr>
              <a:t>1 ton of bamboo shoots</a:t>
            </a:r>
            <a:r>
              <a:rPr lang="en-US" sz="1100" dirty="0"/>
              <a:t> per acre at $1.00 USD per pound. Harvest season is 23 weeks from June through October. As the plants mature, we can expect up to 12 harvest each year for 7 decades. Each mother plant nurtures an average of 10 healthy bamboo shoots per month high in potassium, contains anti-cancerous chemicals and contains nine different minerals including  protein, potassium, copper, zinc, and manganese being the highest among them.</a:t>
            </a:r>
            <a:r>
              <a:rPr lang="en-US" sz="1100" dirty="0">
                <a:ea typeface="+mn-lt"/>
                <a:cs typeface="+mn-lt"/>
              </a:rPr>
              <a:t> </a:t>
            </a:r>
            <a:r>
              <a:rPr lang="en-US" sz="1100" b="1" u="sng" dirty="0">
                <a:ea typeface="+mn-lt"/>
                <a:cs typeface="+mn-lt"/>
              </a:rPr>
              <a:t>Bambita </a:t>
            </a:r>
            <a:r>
              <a:rPr lang="en-US" sz="1100" b="1" dirty="0"/>
              <a:t>o</a:t>
            </a:r>
            <a:r>
              <a:rPr lang="en-US" sz="1100" dirty="0"/>
              <a:t>ur food division </a:t>
            </a:r>
            <a:r>
              <a:rPr lang="en-US" sz="1100" dirty="0">
                <a:ea typeface="+mn-lt"/>
                <a:cs typeface="+mn-lt"/>
              </a:rPr>
              <a:t>is the fastest-growing food division for bamboo shoots in America and Europe. </a:t>
            </a:r>
            <a:endParaRPr lang="en-US" sz="1100" dirty="0"/>
          </a:p>
          <a:p>
            <a:endParaRPr lang="en-US" sz="1200" dirty="0">
              <a:ea typeface="+mn-lt"/>
              <a:cs typeface="+mn-lt"/>
            </a:endParaRPr>
          </a:p>
          <a:p>
            <a:r>
              <a:rPr lang="en-US" sz="1200" b="1" u="sng" dirty="0">
                <a:ea typeface="+mn-lt"/>
                <a:cs typeface="+mn-lt"/>
              </a:rPr>
              <a:t>Bamboo Canes</a:t>
            </a:r>
            <a:r>
              <a:rPr lang="en-US" sz="1200" b="1" dirty="0">
                <a:ea typeface="+mn-lt"/>
                <a:cs typeface="+mn-lt"/>
              </a:rPr>
              <a:t>        </a:t>
            </a:r>
            <a:endParaRPr lang="en-US" sz="1200" dirty="0">
              <a:ea typeface="+mn-lt"/>
              <a:cs typeface="+mn-lt"/>
            </a:endParaRPr>
          </a:p>
          <a:p>
            <a:r>
              <a:rPr lang="en-US" sz="1200" dirty="0">
                <a:ea typeface="+mn-lt"/>
                <a:cs typeface="+mn-lt"/>
              </a:rPr>
              <a:t>The strongest &amp; healthiest canes will grow 80 feet high by the 5th harvest seasons and will be used for timber, building materials (stronger PSI than steel) to hundreds of everyday uses as well as helping the earth and our environment to begin to heal. Market price in September 2020 is $1,74 lb./ $174 ton.  </a:t>
            </a:r>
          </a:p>
          <a:p>
            <a:endParaRPr lang="en-US" sz="1200" dirty="0">
              <a:ea typeface="+mn-lt"/>
              <a:cs typeface="+mn-lt"/>
            </a:endParaRPr>
          </a:p>
          <a:p>
            <a:r>
              <a:rPr lang="en-US" sz="1200" b="1" u="sng" dirty="0">
                <a:ea typeface="+mn-lt"/>
                <a:cs typeface="+mn-lt"/>
              </a:rPr>
              <a:t>Bio Fiber</a:t>
            </a:r>
            <a:r>
              <a:rPr lang="en-US" sz="1200" dirty="0">
                <a:ea typeface="+mn-lt"/>
                <a:cs typeface="+mn-lt"/>
              </a:rPr>
              <a:t>   </a:t>
            </a:r>
            <a:endParaRPr lang="en-US" dirty="0"/>
          </a:p>
          <a:p>
            <a:r>
              <a:rPr lang="en-US" sz="1100" dirty="0">
                <a:ea typeface="+mn-lt"/>
                <a:cs typeface="+mn-lt"/>
              </a:rPr>
              <a:t>The smaller canes are grinded into bamboo chips, soaked in an ecofriendly solution. Once dried, the bamboo is made into a parchment like paper which is then grounded and spun into thread to weave to make clothing. Twice as soft as cotton and feels like silk with minimal dyes used. </a:t>
            </a:r>
            <a:endParaRPr lang="en-US" sz="1100" dirty="0"/>
          </a:p>
          <a:p>
            <a:r>
              <a:rPr lang="en-US" sz="1200" dirty="0">
                <a:ea typeface="+mn-lt"/>
                <a:cs typeface="+mn-lt"/>
              </a:rPr>
              <a:t>  </a:t>
            </a:r>
            <a:endParaRPr lang="en-US" sz="1200" dirty="0"/>
          </a:p>
          <a:p>
            <a:r>
              <a:rPr lang="en-US" sz="1200" b="1" u="sng" dirty="0">
                <a:ea typeface="+mn-lt"/>
                <a:cs typeface="+mn-lt"/>
              </a:rPr>
              <a:t>Biochar</a:t>
            </a:r>
          </a:p>
          <a:p>
            <a:r>
              <a:rPr lang="en-US" sz="1100" dirty="0">
                <a:ea typeface="+mn-lt"/>
                <a:cs typeface="+mn-lt"/>
              </a:rPr>
              <a:t>The weaker canes become biomass (</a:t>
            </a:r>
            <a:r>
              <a:rPr lang="en-US" sz="1100" b="1" dirty="0">
                <a:ea typeface="+mn-lt"/>
                <a:cs typeface="+mn-lt"/>
              </a:rPr>
              <a:t>waste) used to convert bamboo into biochar “Black Gold” this unique process converts fresh bamboo into bone dry bamboo into biocha</a:t>
            </a:r>
            <a:r>
              <a:rPr lang="en-US" sz="1100" dirty="0">
                <a:ea typeface="+mn-lt"/>
                <a:cs typeface="+mn-lt"/>
              </a:rPr>
              <a:t>r. Enhancing plant</a:t>
            </a:r>
            <a:r>
              <a:rPr lang="en-US" sz="1100" dirty="0">
                <a:solidFill>
                  <a:srgbClr val="FFFFFF"/>
                </a:solidFill>
                <a:ea typeface="+mn-lt"/>
                <a:cs typeface="+mn-lt"/>
              </a:rPr>
              <a:t> growth increasing farmers yields by 30%. </a:t>
            </a:r>
            <a:r>
              <a:rPr lang="en-US" sz="1100" dirty="0">
                <a:ea typeface="+mn-lt"/>
                <a:cs typeface="+mn-lt"/>
              </a:rPr>
              <a:t>Mycorrhiza enzymes high surface area live inside the biochar allowing these powerful enzymes to flourish by as much as 50% revitalizing the much-needed nutrients in the earth. There are many uses for biochar. It is produced locally from organic bamboo waste residues. In addition to its brilliant capacity for absorption, it is a highly efficient, low cost way to treat wastewater by removing toxins and undesirable substances from it before it is released into wider water bodies. </a:t>
            </a:r>
            <a:r>
              <a:rPr lang="en-US" sz="1100" b="1" dirty="0">
                <a:ea typeface="+mn-lt"/>
                <a:cs typeface="+mn-lt"/>
              </a:rPr>
              <a:t>Low ash production – High in organic carbon and h</a:t>
            </a:r>
            <a:r>
              <a:rPr lang="en-US" sz="1100" dirty="0">
                <a:ea typeface="+mn-lt"/>
                <a:cs typeface="+mn-lt"/>
              </a:rPr>
              <a:t>igh on surface absorption. </a:t>
            </a:r>
            <a:r>
              <a:rPr lang="en-US" sz="1100" b="1" dirty="0">
                <a:ea typeface="+mn-lt"/>
                <a:cs typeface="+mn-lt"/>
              </a:rPr>
              <a:t>Projected pricing $3.50 per lb. </a:t>
            </a:r>
            <a:endParaRPr lang="en-US" sz="1100" dirty="0">
              <a:ea typeface="+mn-lt"/>
              <a:cs typeface="+mn-lt"/>
            </a:endParaRPr>
          </a:p>
          <a:p>
            <a:endParaRPr lang="en-US" sz="1200" dirty="0">
              <a:ea typeface="+mn-lt"/>
              <a:cs typeface="+mn-lt"/>
            </a:endParaRPr>
          </a:p>
          <a:p>
            <a:r>
              <a:rPr lang="en-US" sz="1100" dirty="0">
                <a:ea typeface="+mn-lt"/>
                <a:cs typeface="+mn-lt"/>
              </a:rPr>
              <a:t>Each acre not only absorbs 5 ton of carbon dioxide from the earth it sequesters carbon dioxide for 1,000 years rejuvenate the soil producing powerful nutrients and enabling whatever you grow to produce 200% more nutrients and minerals for a high nutrient super food source. In addition, this biochar creates negative carbon dioxide fossil fuel through a process called </a:t>
            </a:r>
            <a:r>
              <a:rPr lang="en-US" sz="1100" b="1" dirty="0">
                <a:ea typeface="+mn-lt"/>
                <a:cs typeface="+mn-lt"/>
              </a:rPr>
              <a:t>Pyrolysis </a:t>
            </a:r>
            <a:r>
              <a:rPr lang="en-US" sz="1100" dirty="0">
                <a:ea typeface="+mn-lt"/>
                <a:cs typeface="+mn-lt"/>
              </a:rPr>
              <a:t>which .also is an excellent source for feedstock as well as human consumption. </a:t>
            </a:r>
            <a:endParaRPr lang="en-US" sz="1100" b="1" dirty="0">
              <a:ea typeface="+mn-lt"/>
              <a:cs typeface="+mn-lt"/>
            </a:endParaRPr>
          </a:p>
          <a:p>
            <a:r>
              <a:rPr lang="en-US" sz="1100" dirty="0">
                <a:ea typeface="+mn-lt"/>
                <a:cs typeface="+mn-lt"/>
              </a:rPr>
              <a:t>This is only one aspect of the empire we are embarking on to build and the need for serious investors who share our vision. This new powerful bamboo industry will help many farmers in Florida with the orange grove dying because of all the pesticides for decades in the soil and the vegetable farms getting crushed from Mexico. Now is the time to buy farms at a very reasonable price as well as helping these generations of farmers from filing bankruptcy and losing everything and planting bamboo.</a:t>
            </a:r>
          </a:p>
          <a:p>
            <a:r>
              <a:rPr lang="en-US" sz="1100" b="1" dirty="0">
                <a:ea typeface="+mn-lt"/>
                <a:cs typeface="+mn-lt"/>
              </a:rPr>
              <a:t>                            </a:t>
            </a:r>
            <a:r>
              <a:rPr lang="en-US" sz="1100" b="1" dirty="0">
                <a:latin typeface="Calibri Light"/>
                <a:cs typeface="Calibri Light"/>
              </a:rPr>
              <a:t>                  </a:t>
            </a:r>
            <a:endParaRPr lang="en-US" sz="1100" dirty="0">
              <a:ea typeface="+mn-lt"/>
              <a:cs typeface="+mn-lt"/>
            </a:endParaRPr>
          </a:p>
          <a:p>
            <a:endParaRPr lang="en-US" sz="1100" b="1" dirty="0"/>
          </a:p>
        </p:txBody>
      </p:sp>
    </p:spTree>
    <p:extLst>
      <p:ext uri="{BB962C8B-B14F-4D97-AF65-F5344CB8AC3E}">
        <p14:creationId xmlns:p14="http://schemas.microsoft.com/office/powerpoint/2010/main" val="298072794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TC104033937[[fn=Vapor Trail]]</Template>
  <TotalTime>6707</TotalTime>
  <Words>2575</Words>
  <Application>Microsoft Office PowerPoint</Application>
  <PresentationFormat>Widescreen</PresentationFormat>
  <Paragraphs>102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Vapor Trail</vt:lpstr>
      <vt:lpstr> Bamboo MADE IN AMERICA</vt:lpstr>
      <vt:lpstr>Table of contents </vt:lpstr>
      <vt:lpstr>Business summary</vt:lpstr>
      <vt:lpstr>ECONOMIC IMPACT ANALYSIS</vt:lpstr>
      <vt:lpstr>Overview of Bamboo industry and world market outlook      </vt:lpstr>
      <vt:lpstr>PowerPoint Presentation</vt:lpstr>
      <vt:lpstr>Breakdown of the Grass plant and its commercial 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Sensei Jim</dc:creator>
  <cp:lastModifiedBy>Sensei Jim Madorma</cp:lastModifiedBy>
  <cp:revision>61</cp:revision>
  <dcterms:created xsi:type="dcterms:W3CDTF">2020-09-06T10:21:13Z</dcterms:created>
  <dcterms:modified xsi:type="dcterms:W3CDTF">2020-09-17T13:09:17Z</dcterms:modified>
</cp:coreProperties>
</file>